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Calibri" pitchFamily="34" charset="0"/>
      <p:regular r:id="rId13"/>
      <p:bold r:id="rId14"/>
      <p:italic r:id="rId15"/>
      <p:boldItalic r:id="rId16"/>
    </p:embeddedFont>
    <p:embeddedFont>
      <p:font typeface="Consolas" pitchFamily="49" charset="0"/>
      <p:regular r:id="rId17"/>
      <p:bold r:id="rId18"/>
      <p:italic r:id="rId19"/>
      <p:boldItalic r:id="rId20"/>
    </p:embeddedFont>
    <p:embeddedFont>
      <p:font typeface="Mukta Light" charset="0"/>
      <p:regular r:id="rId21"/>
    </p:embeddedFont>
    <p:embeddedFont>
      <p:font typeface="Prompt Medium" charset="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>
        <p:scale>
          <a:sx n="67" d="100"/>
          <a:sy n="67" d="100"/>
        </p:scale>
        <p:origin x="-324" y="72"/>
      </p:cViewPr>
      <p:guideLst>
        <p:guide orient="horz" pos="2592"/>
        <p:guide pos="460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565525" cy="7318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660900" y="0"/>
            <a:ext cx="3567113" cy="7318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AE4968-D3EB-4F4A-A5FA-E1DD9D4F75DD}" type="datetimeFigureOut">
              <a:rPr lang="en-US" smtClean="0"/>
              <a:t>12/20/2025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762000" y="1096963"/>
            <a:ext cx="9753600" cy="5486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822325" y="6950075"/>
            <a:ext cx="6584950" cy="658336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3896975"/>
            <a:ext cx="3565525" cy="7302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660900" y="13896975"/>
            <a:ext cx="3567113" cy="7302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40E167-62B1-4121-84B3-0E679197DB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4467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-3-8.svg"/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-3-6.svg"/><Relationship Id="rId5" Type="http://schemas.openxmlformats.org/officeDocument/2006/relationships/image" Target="../media/image-3-4.svg"/><Relationship Id="rId10" Type="http://schemas.openxmlformats.org/officeDocument/2006/relationships/image" Target="../media/image-3-10.svg"/><Relationship Id="rId4" Type="http://schemas.openxmlformats.org/officeDocument/2006/relationships/image" Target="../media/image-3-2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-4-7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-4-5.svg"/><Relationship Id="rId5" Type="http://schemas.openxmlformats.org/officeDocument/2006/relationships/image" Target="../media/image-4-3.svg"/><Relationship Id="rId4" Type="http://schemas.openxmlformats.org/officeDocument/2006/relationships/image" Target="../media/image5.png"/><Relationship Id="rId9" Type="http://schemas.openxmlformats.org/officeDocument/2006/relationships/image" Target="../media/image-4-9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1913334"/>
            <a:ext cx="7415927" cy="2057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Customer Loyalty Reward System: A PL/SQL Capstone Project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864037" y="4341019"/>
            <a:ext cx="7415927" cy="19752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Student Name:</a:t>
            </a: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TETA HUGUETTE</a:t>
            </a:r>
            <a:endParaRPr lang="en-US" sz="1900" dirty="0"/>
          </a:p>
          <a:p>
            <a:pPr marL="0" indent="0" algn="l">
              <a:lnSpc>
                <a:spcPts val="3100"/>
              </a:lnSpc>
              <a:buNone/>
            </a:pPr>
            <a:r>
              <a:rPr lang="en-US" sz="190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Student ID:</a:t>
            </a: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28982</a:t>
            </a:r>
            <a:endParaRPr lang="en-US" sz="1900" dirty="0"/>
          </a:p>
          <a:p>
            <a:pPr marL="0" indent="0" algn="l">
              <a:lnSpc>
                <a:spcPts val="3100"/>
              </a:lnSpc>
              <a:buNone/>
            </a:pPr>
            <a:r>
              <a:rPr lang="en-US" sz="190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Course:</a:t>
            </a: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Database Development with PL/SQL (INSY 8311)</a:t>
            </a:r>
            <a:endParaRPr lang="en-US" sz="1900" dirty="0"/>
          </a:p>
          <a:p>
            <a:pPr marL="0" indent="0" algn="l">
              <a:lnSpc>
                <a:spcPts val="3100"/>
              </a:lnSpc>
              <a:buNone/>
            </a:pPr>
            <a:r>
              <a:rPr lang="en-US" sz="190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Institution:</a:t>
            </a: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Adventist University of Central Africa (AUCA)</a:t>
            </a:r>
            <a:endParaRPr lang="en-US" sz="1900" dirty="0"/>
          </a:p>
          <a:p>
            <a:pPr marL="0" indent="0" algn="l">
              <a:lnSpc>
                <a:spcPts val="3100"/>
              </a:lnSpc>
              <a:buNone/>
            </a:pPr>
            <a:r>
              <a:rPr lang="en-US" sz="190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Academic Year:</a:t>
            </a: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2025</a:t>
            </a:r>
            <a:endParaRPr lang="en-US" sz="19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11505" y="760571"/>
            <a:ext cx="5889308" cy="4852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00"/>
              </a:lnSpc>
              <a:buNone/>
            </a:pPr>
            <a:r>
              <a:rPr lang="en-US" sz="30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Conclusion &amp; Future Directions</a:t>
            </a:r>
            <a:endParaRPr lang="en-US" sz="3050" dirty="0"/>
          </a:p>
        </p:txBody>
      </p:sp>
      <p:sp>
        <p:nvSpPr>
          <p:cNvPr id="3" name="Shape 1"/>
          <p:cNvSpPr/>
          <p:nvPr/>
        </p:nvSpPr>
        <p:spPr>
          <a:xfrm>
            <a:off x="3125391" y="1595199"/>
            <a:ext cx="1675924" cy="976193"/>
          </a:xfrm>
          <a:prstGeom prst="roundRect">
            <a:avLst>
              <a:gd name="adj" fmla="val 7517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3840480" y="1929765"/>
            <a:ext cx="245626" cy="307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5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1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4975979" y="1769864"/>
            <a:ext cx="2154793" cy="242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Mastery Demonstrated</a:t>
            </a:r>
            <a:endParaRPr lang="en-US" sz="1500" dirty="0"/>
          </a:p>
        </p:txBody>
      </p:sp>
      <p:sp>
        <p:nvSpPr>
          <p:cNvPr id="6" name="Text 4"/>
          <p:cNvSpPr/>
          <p:nvPr/>
        </p:nvSpPr>
        <p:spPr>
          <a:xfrm>
            <a:off x="4975979" y="2117288"/>
            <a:ext cx="6571893" cy="2794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Successfully integrated Oracle Database and PL/SQL for a reliable, automated loyalty system.</a:t>
            </a:r>
            <a:endParaRPr lang="en-US" sz="1350" dirty="0"/>
          </a:p>
        </p:txBody>
      </p:sp>
      <p:sp>
        <p:nvSpPr>
          <p:cNvPr id="7" name="Shape 5"/>
          <p:cNvSpPr/>
          <p:nvPr/>
        </p:nvSpPr>
        <p:spPr>
          <a:xfrm>
            <a:off x="4888587" y="2561868"/>
            <a:ext cx="9043035" cy="11430"/>
          </a:xfrm>
          <a:prstGeom prst="roundRect">
            <a:avLst>
              <a:gd name="adj" fmla="val 642023"/>
            </a:avLst>
          </a:prstGeom>
          <a:solidFill>
            <a:srgbClr val="6D4562"/>
          </a:solidFill>
          <a:ln/>
        </p:spPr>
      </p:sp>
      <p:sp>
        <p:nvSpPr>
          <p:cNvPr id="8" name="Shape 6"/>
          <p:cNvSpPr/>
          <p:nvPr/>
        </p:nvSpPr>
        <p:spPr>
          <a:xfrm>
            <a:off x="2287429" y="2658666"/>
            <a:ext cx="3351848" cy="976193"/>
          </a:xfrm>
          <a:prstGeom prst="roundRect">
            <a:avLst>
              <a:gd name="adj" fmla="val 7517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3840480" y="2993231"/>
            <a:ext cx="245626" cy="307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5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2</a:t>
            </a:r>
            <a:endParaRPr lang="en-US" sz="1900" dirty="0"/>
          </a:p>
        </p:txBody>
      </p:sp>
      <p:sp>
        <p:nvSpPr>
          <p:cNvPr id="10" name="Text 8"/>
          <p:cNvSpPr/>
          <p:nvPr/>
        </p:nvSpPr>
        <p:spPr>
          <a:xfrm>
            <a:off x="5813941" y="2833330"/>
            <a:ext cx="1941314" cy="242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Practical Skills</a:t>
            </a:r>
            <a:endParaRPr lang="en-US" sz="1500" dirty="0"/>
          </a:p>
        </p:txBody>
      </p:sp>
      <p:sp>
        <p:nvSpPr>
          <p:cNvPr id="11" name="Text 9"/>
          <p:cNvSpPr/>
          <p:nvPr/>
        </p:nvSpPr>
        <p:spPr>
          <a:xfrm>
            <a:off x="5813941" y="3180755"/>
            <a:ext cx="7892534" cy="2794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Showcases strong abilities in database modeling, PL/SQL programming, and business-oriented problem-solving.</a:t>
            </a:r>
            <a:endParaRPr lang="en-US" sz="1350" dirty="0"/>
          </a:p>
        </p:txBody>
      </p:sp>
      <p:sp>
        <p:nvSpPr>
          <p:cNvPr id="12" name="Shape 10"/>
          <p:cNvSpPr/>
          <p:nvPr/>
        </p:nvSpPr>
        <p:spPr>
          <a:xfrm>
            <a:off x="5726549" y="3625334"/>
            <a:ext cx="8205073" cy="11430"/>
          </a:xfrm>
          <a:prstGeom prst="roundRect">
            <a:avLst>
              <a:gd name="adj" fmla="val 642023"/>
            </a:avLst>
          </a:prstGeom>
          <a:solidFill>
            <a:srgbClr val="6D4562"/>
          </a:solidFill>
          <a:ln/>
        </p:spPr>
      </p:sp>
      <p:sp>
        <p:nvSpPr>
          <p:cNvPr id="13" name="Shape 11"/>
          <p:cNvSpPr/>
          <p:nvPr/>
        </p:nvSpPr>
        <p:spPr>
          <a:xfrm>
            <a:off x="1449467" y="3722132"/>
            <a:ext cx="5027771" cy="976193"/>
          </a:xfrm>
          <a:prstGeom prst="roundRect">
            <a:avLst>
              <a:gd name="adj" fmla="val 7517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3840480" y="4056698"/>
            <a:ext cx="245626" cy="307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5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3</a:t>
            </a:r>
            <a:endParaRPr lang="en-US" sz="1900" dirty="0"/>
          </a:p>
        </p:txBody>
      </p:sp>
      <p:sp>
        <p:nvSpPr>
          <p:cNvPr id="15" name="Text 13"/>
          <p:cNvSpPr/>
          <p:nvPr/>
        </p:nvSpPr>
        <p:spPr>
          <a:xfrm>
            <a:off x="6651903" y="3896797"/>
            <a:ext cx="2052757" cy="242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Real-World Readiness</a:t>
            </a:r>
            <a:endParaRPr lang="en-US" sz="1500" dirty="0"/>
          </a:p>
        </p:txBody>
      </p:sp>
      <p:sp>
        <p:nvSpPr>
          <p:cNvPr id="16" name="Text 14"/>
          <p:cNvSpPr/>
          <p:nvPr/>
        </p:nvSpPr>
        <p:spPr>
          <a:xfrm>
            <a:off x="6651903" y="4244221"/>
            <a:ext cx="6781324" cy="2794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Transforms raw data into useful information, forming a foundation for enterprise-level systems.</a:t>
            </a:r>
            <a:endParaRPr lang="en-US" sz="1350" dirty="0"/>
          </a:p>
        </p:txBody>
      </p:sp>
      <p:sp>
        <p:nvSpPr>
          <p:cNvPr id="17" name="Shape 15"/>
          <p:cNvSpPr/>
          <p:nvPr/>
        </p:nvSpPr>
        <p:spPr>
          <a:xfrm>
            <a:off x="6564511" y="4688800"/>
            <a:ext cx="7367111" cy="11430"/>
          </a:xfrm>
          <a:prstGeom prst="roundRect">
            <a:avLst>
              <a:gd name="adj" fmla="val 642023"/>
            </a:avLst>
          </a:prstGeom>
          <a:solidFill>
            <a:srgbClr val="6D4562"/>
          </a:solidFill>
          <a:ln/>
        </p:spPr>
      </p:sp>
      <p:sp>
        <p:nvSpPr>
          <p:cNvPr id="18" name="Shape 16"/>
          <p:cNvSpPr/>
          <p:nvPr/>
        </p:nvSpPr>
        <p:spPr>
          <a:xfrm>
            <a:off x="611505" y="4785598"/>
            <a:ext cx="6703695" cy="1255633"/>
          </a:xfrm>
          <a:prstGeom prst="roundRect">
            <a:avLst>
              <a:gd name="adj" fmla="val 5844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19" name="Text 17"/>
          <p:cNvSpPr/>
          <p:nvPr/>
        </p:nvSpPr>
        <p:spPr>
          <a:xfrm>
            <a:off x="3840480" y="5259824"/>
            <a:ext cx="245626" cy="307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5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4</a:t>
            </a:r>
            <a:endParaRPr lang="en-US" sz="1900" dirty="0"/>
          </a:p>
        </p:txBody>
      </p:sp>
      <p:sp>
        <p:nvSpPr>
          <p:cNvPr id="20" name="Text 18"/>
          <p:cNvSpPr/>
          <p:nvPr/>
        </p:nvSpPr>
        <p:spPr>
          <a:xfrm>
            <a:off x="7489865" y="4960263"/>
            <a:ext cx="1941314" cy="242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Future Expansion</a:t>
            </a:r>
            <a:endParaRPr lang="en-US" sz="1500" dirty="0"/>
          </a:p>
        </p:txBody>
      </p:sp>
      <p:sp>
        <p:nvSpPr>
          <p:cNvPr id="21" name="Text 19"/>
          <p:cNvSpPr/>
          <p:nvPr/>
        </p:nvSpPr>
        <p:spPr>
          <a:xfrm>
            <a:off x="7489865" y="5307687"/>
            <a:ext cx="6354366" cy="5588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The modular design allows for easy integration with advanced analytics tools and future feature enhancements.</a:t>
            </a:r>
            <a:endParaRPr lang="en-US" sz="1350" dirty="0"/>
          </a:p>
        </p:txBody>
      </p:sp>
      <p:sp>
        <p:nvSpPr>
          <p:cNvPr id="22" name="Text 20"/>
          <p:cNvSpPr/>
          <p:nvPr/>
        </p:nvSpPr>
        <p:spPr>
          <a:xfrm>
            <a:off x="611505" y="6237684"/>
            <a:ext cx="13407390" cy="2794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Achievements:</a:t>
            </a:r>
            <a:r>
              <a:rPr lang="en-US" sz="13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Developed a production-ready, automated loyalty reward system.</a:t>
            </a:r>
            <a:endParaRPr lang="en-US" sz="1350" dirty="0"/>
          </a:p>
        </p:txBody>
      </p:sp>
      <p:sp>
        <p:nvSpPr>
          <p:cNvPr id="23" name="Text 21"/>
          <p:cNvSpPr/>
          <p:nvPr/>
        </p:nvSpPr>
        <p:spPr>
          <a:xfrm>
            <a:off x="611505" y="6713577"/>
            <a:ext cx="13407390" cy="2794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Lessons Learned:</a:t>
            </a:r>
            <a:r>
              <a:rPr lang="en-US" sz="13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Importance of rigorous testing, modular design, and robust error handling.</a:t>
            </a:r>
            <a:endParaRPr lang="en-US" sz="1350" dirty="0"/>
          </a:p>
        </p:txBody>
      </p:sp>
      <p:sp>
        <p:nvSpPr>
          <p:cNvPr id="24" name="Text 22"/>
          <p:cNvSpPr/>
          <p:nvPr/>
        </p:nvSpPr>
        <p:spPr>
          <a:xfrm>
            <a:off x="611505" y="7189470"/>
            <a:ext cx="13407390" cy="2794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Questions &amp; Discussion:</a:t>
            </a:r>
            <a:r>
              <a:rPr lang="en-US" sz="13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Open for inquiries and feedback</a:t>
            </a:r>
            <a:r>
              <a:rPr lang="en-US" sz="1350" dirty="0" smtClean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.</a:t>
            </a:r>
          </a:p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DAD8E9"/>
                </a:solidFill>
                <a:latin typeface="Mukta Light" pitchFamily="34" charset="0"/>
                <a:cs typeface="Mukta Light" pitchFamily="34" charset="-120"/>
              </a:rPr>
              <a:t> </a:t>
            </a:r>
            <a:r>
              <a:rPr lang="en-US" sz="1350" dirty="0" smtClean="0">
                <a:solidFill>
                  <a:srgbClr val="DAD8E9"/>
                </a:solidFill>
                <a:latin typeface="Mukta Light" pitchFamily="34" charset="0"/>
                <a:cs typeface="Mukta Light" pitchFamily="34" charset="-120"/>
              </a:rPr>
              <a:t>  THANK YOUU !!!!!! GOD BLESS YOU</a:t>
            </a:r>
            <a:endParaRPr lang="en-US" sz="135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>
        <p14:glitter pattern="hexago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78631" y="375999"/>
            <a:ext cx="6434971" cy="3799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3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Addressing Inefficient Loyalty Management</a:t>
            </a:r>
            <a:endParaRPr lang="en-US" sz="23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631" y="1114901"/>
            <a:ext cx="6669762" cy="666976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478631" y="7938492"/>
            <a:ext cx="1519595" cy="1899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The Problem</a:t>
            </a:r>
            <a:endParaRPr lang="en-US" sz="1150" dirty="0"/>
          </a:p>
        </p:txBody>
      </p:sp>
      <p:sp>
        <p:nvSpPr>
          <p:cNvPr id="5" name="Text 2"/>
          <p:cNvSpPr/>
          <p:nvPr/>
        </p:nvSpPr>
        <p:spPr>
          <a:xfrm>
            <a:off x="478631" y="8265081"/>
            <a:ext cx="6669762" cy="2188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Many organizations struggle with:</a:t>
            </a:r>
            <a:endParaRPr lang="en-US" sz="1050" dirty="0"/>
          </a:p>
        </p:txBody>
      </p:sp>
      <p:sp>
        <p:nvSpPr>
          <p:cNvPr id="6" name="Text 3"/>
          <p:cNvSpPr/>
          <p:nvPr/>
        </p:nvSpPr>
        <p:spPr>
          <a:xfrm>
            <a:off x="478631" y="8606909"/>
            <a:ext cx="6669762" cy="2188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0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Manual, error-prone record keeping for loyalty programs.</a:t>
            </a:r>
            <a:endParaRPr lang="en-US" sz="1050" dirty="0"/>
          </a:p>
        </p:txBody>
      </p:sp>
      <p:sp>
        <p:nvSpPr>
          <p:cNvPr id="7" name="Text 4"/>
          <p:cNvSpPr/>
          <p:nvPr/>
        </p:nvSpPr>
        <p:spPr>
          <a:xfrm>
            <a:off x="478631" y="8873609"/>
            <a:ext cx="6669762" cy="2188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0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Inaccurate loyalty point calculations.</a:t>
            </a:r>
            <a:endParaRPr lang="en-US" sz="1050" dirty="0"/>
          </a:p>
        </p:txBody>
      </p:sp>
      <p:sp>
        <p:nvSpPr>
          <p:cNvPr id="8" name="Text 5"/>
          <p:cNvSpPr/>
          <p:nvPr/>
        </p:nvSpPr>
        <p:spPr>
          <a:xfrm>
            <a:off x="478631" y="9140309"/>
            <a:ext cx="6669762" cy="2188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0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Lack of insights from customer behavior data.</a:t>
            </a:r>
            <a:endParaRPr lang="en-US" sz="1050" dirty="0"/>
          </a:p>
        </p:txBody>
      </p:sp>
      <p:sp>
        <p:nvSpPr>
          <p:cNvPr id="9" name="Text 6"/>
          <p:cNvSpPr/>
          <p:nvPr/>
        </p:nvSpPr>
        <p:spPr>
          <a:xfrm>
            <a:off x="478631" y="9482137"/>
            <a:ext cx="6669762" cy="2188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This leads to reduced customer retention and missed business opportunities.</a:t>
            </a:r>
            <a:endParaRPr lang="en-US" sz="1050" dirty="0"/>
          </a:p>
        </p:txBody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9627" y="1114901"/>
            <a:ext cx="6669762" cy="6669762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7489627" y="7938492"/>
            <a:ext cx="2048589" cy="1899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Target Audience &amp; Context</a:t>
            </a:r>
            <a:endParaRPr lang="en-US" sz="1150" dirty="0"/>
          </a:p>
        </p:txBody>
      </p:sp>
      <p:sp>
        <p:nvSpPr>
          <p:cNvPr id="12" name="Text 8"/>
          <p:cNvSpPr/>
          <p:nvPr/>
        </p:nvSpPr>
        <p:spPr>
          <a:xfrm>
            <a:off x="7489627" y="8265081"/>
            <a:ext cx="6669762" cy="2188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05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Target Users:</a:t>
            </a:r>
            <a:r>
              <a:rPr lang="en-US" sz="10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Businesses seeking automated loyalty management, from small retailers to large enterprises.</a:t>
            </a:r>
            <a:endParaRPr lang="en-US" sz="1050" dirty="0"/>
          </a:p>
        </p:txBody>
      </p:sp>
      <p:sp>
        <p:nvSpPr>
          <p:cNvPr id="13" name="Text 9"/>
          <p:cNvSpPr/>
          <p:nvPr/>
        </p:nvSpPr>
        <p:spPr>
          <a:xfrm>
            <a:off x="7489627" y="8531781"/>
            <a:ext cx="6669762" cy="2188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05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Context:</a:t>
            </a:r>
            <a:r>
              <a:rPr lang="en-US" sz="10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Retail, e-commerce, and service industries where customer retention is critical.</a:t>
            </a:r>
            <a:endParaRPr lang="en-US" sz="1050" dirty="0"/>
          </a:p>
        </p:txBody>
      </p:sp>
      <p:sp>
        <p:nvSpPr>
          <p:cNvPr id="14" name="Text 10"/>
          <p:cNvSpPr/>
          <p:nvPr/>
        </p:nvSpPr>
        <p:spPr>
          <a:xfrm>
            <a:off x="7489627" y="8798481"/>
            <a:ext cx="6669762" cy="2188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05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Impact:</a:t>
            </a:r>
            <a:r>
              <a:rPr lang="en-US" sz="10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Enhancing customer satisfaction and fostering repeat business through fair and transparent rewards.</a:t>
            </a:r>
            <a:endParaRPr lang="en-US" sz="105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window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25818" y="648891"/>
            <a:ext cx="8336399" cy="6554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50"/>
              </a:lnSpc>
              <a:buNone/>
            </a:pPr>
            <a:r>
              <a:rPr lang="en-US" sz="41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Automated Loyalty: Our Solution</a:t>
            </a:r>
            <a:endParaRPr lang="en-US" sz="4100" dirty="0"/>
          </a:p>
        </p:txBody>
      </p:sp>
      <p:sp>
        <p:nvSpPr>
          <p:cNvPr id="3" name="Shape 1"/>
          <p:cNvSpPr/>
          <p:nvPr/>
        </p:nvSpPr>
        <p:spPr>
          <a:xfrm>
            <a:off x="825818" y="2130028"/>
            <a:ext cx="4168973" cy="2785705"/>
          </a:xfrm>
          <a:prstGeom prst="roundRect">
            <a:avLst>
              <a:gd name="adj" fmla="val 5252"/>
            </a:avLst>
          </a:prstGeom>
          <a:solidFill>
            <a:srgbClr val="0B0C23">
              <a:alpha val="95000"/>
            </a:srgbClr>
          </a:solidFill>
          <a:ln/>
        </p:spPr>
      </p:sp>
      <p:sp>
        <p:nvSpPr>
          <p:cNvPr id="4" name="Shape 2"/>
          <p:cNvSpPr/>
          <p:nvPr/>
        </p:nvSpPr>
        <p:spPr>
          <a:xfrm>
            <a:off x="825818" y="2099548"/>
            <a:ext cx="4168973" cy="121920"/>
          </a:xfrm>
          <a:prstGeom prst="roundRect">
            <a:avLst>
              <a:gd name="adj" fmla="val 81287"/>
            </a:avLst>
          </a:prstGeom>
          <a:solidFill>
            <a:srgbClr val="A95B95"/>
          </a:solidFill>
          <a:ln/>
        </p:spPr>
      </p:sp>
      <p:sp>
        <p:nvSpPr>
          <p:cNvPr id="5" name="Shape 3"/>
          <p:cNvSpPr/>
          <p:nvPr/>
        </p:nvSpPr>
        <p:spPr>
          <a:xfrm>
            <a:off x="2556331" y="1776174"/>
            <a:ext cx="707827" cy="707827"/>
          </a:xfrm>
          <a:prstGeom prst="roundRect">
            <a:avLst>
              <a:gd name="adj" fmla="val 129184"/>
            </a:avLst>
          </a:prstGeom>
          <a:solidFill>
            <a:srgbClr val="A95B95"/>
          </a:solidFill>
          <a:ln/>
        </p:spPr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2768620" y="1988463"/>
            <a:ext cx="283131" cy="283131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092160" y="2719864"/>
            <a:ext cx="3636288" cy="6553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Automated Point Calculation</a:t>
            </a:r>
            <a:endParaRPr lang="en-US" sz="2050" dirty="0"/>
          </a:p>
        </p:txBody>
      </p:sp>
      <p:sp>
        <p:nvSpPr>
          <p:cNvPr id="8" name="Text 5"/>
          <p:cNvSpPr/>
          <p:nvPr/>
        </p:nvSpPr>
        <p:spPr>
          <a:xfrm>
            <a:off x="1092160" y="3516749"/>
            <a:ext cx="3636288" cy="113264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Automatically compute loyalty points based on defined business rules, eliminating manual effort.</a:t>
            </a:r>
            <a:endParaRPr lang="en-US" sz="1850" dirty="0"/>
          </a:p>
        </p:txBody>
      </p:sp>
      <p:sp>
        <p:nvSpPr>
          <p:cNvPr id="9" name="Shape 6"/>
          <p:cNvSpPr/>
          <p:nvPr/>
        </p:nvSpPr>
        <p:spPr>
          <a:xfrm>
            <a:off x="5230654" y="2130028"/>
            <a:ext cx="4168973" cy="2785705"/>
          </a:xfrm>
          <a:prstGeom prst="roundRect">
            <a:avLst>
              <a:gd name="adj" fmla="val 5252"/>
            </a:avLst>
          </a:prstGeom>
          <a:solidFill>
            <a:srgbClr val="0B0C23">
              <a:alpha val="95000"/>
            </a:srgbClr>
          </a:solidFill>
          <a:ln/>
        </p:spPr>
      </p:sp>
      <p:sp>
        <p:nvSpPr>
          <p:cNvPr id="10" name="Shape 7"/>
          <p:cNvSpPr/>
          <p:nvPr/>
        </p:nvSpPr>
        <p:spPr>
          <a:xfrm>
            <a:off x="5230654" y="2099548"/>
            <a:ext cx="4168973" cy="121920"/>
          </a:xfrm>
          <a:prstGeom prst="roundRect">
            <a:avLst>
              <a:gd name="adj" fmla="val 81287"/>
            </a:avLst>
          </a:prstGeom>
          <a:solidFill>
            <a:srgbClr val="A95B95"/>
          </a:solidFill>
          <a:ln/>
        </p:spPr>
      </p:sp>
      <p:sp>
        <p:nvSpPr>
          <p:cNvPr id="11" name="Shape 8"/>
          <p:cNvSpPr/>
          <p:nvPr/>
        </p:nvSpPr>
        <p:spPr>
          <a:xfrm>
            <a:off x="6961168" y="1776174"/>
            <a:ext cx="707827" cy="707827"/>
          </a:xfrm>
          <a:prstGeom prst="roundRect">
            <a:avLst>
              <a:gd name="adj" fmla="val 129184"/>
            </a:avLst>
          </a:prstGeom>
          <a:solidFill>
            <a:srgbClr val="A95B95"/>
          </a:solidFill>
          <a:ln/>
        </p:spPr>
      </p:sp>
      <p:pic>
        <p:nvPicPr>
          <p:cNvPr id="12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7173456" y="1988463"/>
            <a:ext cx="283131" cy="283131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5496997" y="2719864"/>
            <a:ext cx="3636288" cy="6553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Improved Customer Retention</a:t>
            </a:r>
            <a:endParaRPr lang="en-US" sz="2050" dirty="0"/>
          </a:p>
        </p:txBody>
      </p:sp>
      <p:sp>
        <p:nvSpPr>
          <p:cNvPr id="14" name="Text 10"/>
          <p:cNvSpPr/>
          <p:nvPr/>
        </p:nvSpPr>
        <p:spPr>
          <a:xfrm>
            <a:off x="5496997" y="3516749"/>
            <a:ext cx="3636288" cy="113264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Enhance customer satisfaction and loyalty through a transparent and efficient reward system.</a:t>
            </a:r>
            <a:endParaRPr lang="en-US" sz="1850" dirty="0"/>
          </a:p>
        </p:txBody>
      </p:sp>
      <p:sp>
        <p:nvSpPr>
          <p:cNvPr id="15" name="Shape 11"/>
          <p:cNvSpPr/>
          <p:nvPr/>
        </p:nvSpPr>
        <p:spPr>
          <a:xfrm>
            <a:off x="9635490" y="2130028"/>
            <a:ext cx="4169093" cy="2785705"/>
          </a:xfrm>
          <a:prstGeom prst="roundRect">
            <a:avLst>
              <a:gd name="adj" fmla="val 5252"/>
            </a:avLst>
          </a:prstGeom>
          <a:solidFill>
            <a:srgbClr val="0B0C23">
              <a:alpha val="95000"/>
            </a:srgbClr>
          </a:solidFill>
          <a:ln/>
        </p:spPr>
      </p:sp>
      <p:sp>
        <p:nvSpPr>
          <p:cNvPr id="16" name="Shape 12"/>
          <p:cNvSpPr/>
          <p:nvPr/>
        </p:nvSpPr>
        <p:spPr>
          <a:xfrm>
            <a:off x="9635490" y="2099548"/>
            <a:ext cx="4169093" cy="121920"/>
          </a:xfrm>
          <a:prstGeom prst="roundRect">
            <a:avLst>
              <a:gd name="adj" fmla="val 81287"/>
            </a:avLst>
          </a:prstGeom>
          <a:solidFill>
            <a:srgbClr val="A95B95"/>
          </a:solidFill>
          <a:ln/>
        </p:spPr>
      </p:sp>
      <p:sp>
        <p:nvSpPr>
          <p:cNvPr id="17" name="Shape 13"/>
          <p:cNvSpPr/>
          <p:nvPr/>
        </p:nvSpPr>
        <p:spPr>
          <a:xfrm>
            <a:off x="11366123" y="1776174"/>
            <a:ext cx="707827" cy="707827"/>
          </a:xfrm>
          <a:prstGeom prst="roundRect">
            <a:avLst>
              <a:gd name="adj" fmla="val 129184"/>
            </a:avLst>
          </a:prstGeom>
          <a:solidFill>
            <a:srgbClr val="A95B95"/>
          </a:solidFill>
          <a:ln/>
        </p:spPr>
      </p:sp>
      <p:pic>
        <p:nvPicPr>
          <p:cNvPr id="18" name="Image 2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11578411" y="1988463"/>
            <a:ext cx="283131" cy="283131"/>
          </a:xfrm>
          <a:prstGeom prst="rect">
            <a:avLst/>
          </a:prstGeom>
        </p:spPr>
      </p:pic>
      <p:sp>
        <p:nvSpPr>
          <p:cNvPr id="19" name="Text 14"/>
          <p:cNvSpPr/>
          <p:nvPr/>
        </p:nvSpPr>
        <p:spPr>
          <a:xfrm>
            <a:off x="9901833" y="2719864"/>
            <a:ext cx="3636407" cy="6553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Data Consistency &amp; Integrity</a:t>
            </a:r>
            <a:endParaRPr lang="en-US" sz="2050" dirty="0"/>
          </a:p>
        </p:txBody>
      </p:sp>
      <p:sp>
        <p:nvSpPr>
          <p:cNvPr id="20" name="Text 15"/>
          <p:cNvSpPr/>
          <p:nvPr/>
        </p:nvSpPr>
        <p:spPr>
          <a:xfrm>
            <a:off x="9901833" y="3516749"/>
            <a:ext cx="3636407" cy="113264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Utilize PL/SQL constraints and triggers to ensure high data quality and reliability.</a:t>
            </a:r>
            <a:endParaRPr lang="en-US" sz="1850" dirty="0"/>
          </a:p>
        </p:txBody>
      </p:sp>
      <p:sp>
        <p:nvSpPr>
          <p:cNvPr id="21" name="Shape 16"/>
          <p:cNvSpPr/>
          <p:nvPr/>
        </p:nvSpPr>
        <p:spPr>
          <a:xfrm>
            <a:off x="825818" y="5505450"/>
            <a:ext cx="6371392" cy="2080498"/>
          </a:xfrm>
          <a:prstGeom prst="roundRect">
            <a:avLst>
              <a:gd name="adj" fmla="val 7032"/>
            </a:avLst>
          </a:prstGeom>
          <a:solidFill>
            <a:srgbClr val="0B0C23">
              <a:alpha val="95000"/>
            </a:srgbClr>
          </a:solidFill>
          <a:ln/>
        </p:spPr>
      </p:sp>
      <p:sp>
        <p:nvSpPr>
          <p:cNvPr id="22" name="Shape 17"/>
          <p:cNvSpPr/>
          <p:nvPr/>
        </p:nvSpPr>
        <p:spPr>
          <a:xfrm>
            <a:off x="825818" y="5474970"/>
            <a:ext cx="6371392" cy="121920"/>
          </a:xfrm>
          <a:prstGeom prst="roundRect">
            <a:avLst>
              <a:gd name="adj" fmla="val 81287"/>
            </a:avLst>
          </a:prstGeom>
          <a:solidFill>
            <a:srgbClr val="A95B95"/>
          </a:solidFill>
          <a:ln/>
        </p:spPr>
      </p:sp>
      <p:sp>
        <p:nvSpPr>
          <p:cNvPr id="23" name="Shape 18"/>
          <p:cNvSpPr/>
          <p:nvPr/>
        </p:nvSpPr>
        <p:spPr>
          <a:xfrm>
            <a:off x="3657540" y="5151596"/>
            <a:ext cx="707827" cy="707827"/>
          </a:xfrm>
          <a:prstGeom prst="roundRect">
            <a:avLst>
              <a:gd name="adj" fmla="val 129184"/>
            </a:avLst>
          </a:prstGeom>
          <a:solidFill>
            <a:srgbClr val="A95B95"/>
          </a:solidFill>
          <a:ln/>
        </p:spPr>
      </p:sp>
      <p:pic>
        <p:nvPicPr>
          <p:cNvPr id="24" name="Image 3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3869829" y="5363885"/>
            <a:ext cx="283131" cy="283131"/>
          </a:xfrm>
          <a:prstGeom prst="rect">
            <a:avLst/>
          </a:prstGeom>
        </p:spPr>
      </p:pic>
      <p:sp>
        <p:nvSpPr>
          <p:cNvPr id="25" name="Text 19"/>
          <p:cNvSpPr/>
          <p:nvPr/>
        </p:nvSpPr>
        <p:spPr>
          <a:xfrm>
            <a:off x="1092160" y="6095286"/>
            <a:ext cx="3519964" cy="3276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Comprehensive Audit Trails</a:t>
            </a:r>
            <a:endParaRPr lang="en-US" sz="2050" dirty="0"/>
          </a:p>
        </p:txBody>
      </p:sp>
      <p:sp>
        <p:nvSpPr>
          <p:cNvPr id="26" name="Text 20"/>
          <p:cNvSpPr/>
          <p:nvPr/>
        </p:nvSpPr>
        <p:spPr>
          <a:xfrm>
            <a:off x="1092160" y="6564511"/>
            <a:ext cx="5838706" cy="7550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Maintain detailed logs of all transactions and system actions for full transparency and accountability.</a:t>
            </a:r>
            <a:endParaRPr lang="en-US" sz="1850" dirty="0"/>
          </a:p>
        </p:txBody>
      </p:sp>
      <p:sp>
        <p:nvSpPr>
          <p:cNvPr id="27" name="Shape 21"/>
          <p:cNvSpPr/>
          <p:nvPr/>
        </p:nvSpPr>
        <p:spPr>
          <a:xfrm>
            <a:off x="7433072" y="5505450"/>
            <a:ext cx="6371511" cy="2080498"/>
          </a:xfrm>
          <a:prstGeom prst="roundRect">
            <a:avLst>
              <a:gd name="adj" fmla="val 7032"/>
            </a:avLst>
          </a:prstGeom>
          <a:solidFill>
            <a:srgbClr val="0B0C23">
              <a:alpha val="95000"/>
            </a:srgbClr>
          </a:solidFill>
          <a:ln/>
        </p:spPr>
      </p:sp>
      <p:sp>
        <p:nvSpPr>
          <p:cNvPr id="28" name="Shape 22"/>
          <p:cNvSpPr/>
          <p:nvPr/>
        </p:nvSpPr>
        <p:spPr>
          <a:xfrm>
            <a:off x="7433072" y="5474970"/>
            <a:ext cx="6371511" cy="121920"/>
          </a:xfrm>
          <a:prstGeom prst="roundRect">
            <a:avLst>
              <a:gd name="adj" fmla="val 81287"/>
            </a:avLst>
          </a:prstGeom>
          <a:solidFill>
            <a:srgbClr val="A95B95"/>
          </a:solidFill>
          <a:ln/>
        </p:spPr>
      </p:sp>
      <p:sp>
        <p:nvSpPr>
          <p:cNvPr id="29" name="Shape 23"/>
          <p:cNvSpPr/>
          <p:nvPr/>
        </p:nvSpPr>
        <p:spPr>
          <a:xfrm>
            <a:off x="10264914" y="5151596"/>
            <a:ext cx="707827" cy="707827"/>
          </a:xfrm>
          <a:prstGeom prst="roundRect">
            <a:avLst>
              <a:gd name="adj" fmla="val 129184"/>
            </a:avLst>
          </a:prstGeom>
          <a:solidFill>
            <a:srgbClr val="A95B95"/>
          </a:solidFill>
          <a:ln/>
        </p:spPr>
      </p:sp>
      <p:pic>
        <p:nvPicPr>
          <p:cNvPr id="30" name="Image 4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10477202" y="5363885"/>
            <a:ext cx="283131" cy="283131"/>
          </a:xfrm>
          <a:prstGeom prst="rect">
            <a:avLst/>
          </a:prstGeom>
        </p:spPr>
      </p:pic>
      <p:sp>
        <p:nvSpPr>
          <p:cNvPr id="31" name="Text 24"/>
          <p:cNvSpPr/>
          <p:nvPr/>
        </p:nvSpPr>
        <p:spPr>
          <a:xfrm>
            <a:off x="7699415" y="6095286"/>
            <a:ext cx="2621756" cy="3276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BI-Ready Reporting</a:t>
            </a:r>
            <a:endParaRPr lang="en-US" sz="2050" dirty="0"/>
          </a:p>
        </p:txBody>
      </p:sp>
      <p:sp>
        <p:nvSpPr>
          <p:cNvPr id="32" name="Text 25"/>
          <p:cNvSpPr/>
          <p:nvPr/>
        </p:nvSpPr>
        <p:spPr>
          <a:xfrm>
            <a:off x="7699415" y="6564511"/>
            <a:ext cx="5838825" cy="7550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Provide a robust foundation for analytical reporting, supporting informed decision-making.</a:t>
            </a:r>
            <a:endParaRPr lang="en-US" sz="185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31959" y="339447"/>
            <a:ext cx="5905857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Database Foundation: ER Diagram &amp; Entities</a:t>
            </a:r>
            <a:endParaRPr lang="en-US" sz="21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607" y="929164"/>
            <a:ext cx="13687068" cy="679894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0570810" y="2867334"/>
            <a:ext cx="2753242" cy="344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2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POINT_RULES</a:t>
            </a:r>
            <a:endParaRPr lang="en-US" sz="12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8030944" y="2674607"/>
            <a:ext cx="688311" cy="68831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0570810" y="5428064"/>
            <a:ext cx="2753242" cy="344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2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REWARDS</a:t>
            </a:r>
            <a:endParaRPr lang="en-US" sz="12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8030944" y="5235337"/>
            <a:ext cx="688311" cy="68831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306151" y="5428064"/>
            <a:ext cx="2753242" cy="344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500"/>
              </a:lnSpc>
              <a:buNone/>
            </a:pPr>
            <a:r>
              <a:rPr lang="en-US" sz="12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PURCHASES</a:t>
            </a:r>
            <a:endParaRPr lang="en-US" sz="1200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5442897" y="5400532"/>
            <a:ext cx="688311" cy="688311"/>
          </a:xfrm>
          <a:prstGeom prst="rect">
            <a:avLst/>
          </a:prstGeom>
        </p:spPr>
      </p:pic>
      <p:pic>
        <p:nvPicPr>
          <p:cNvPr id="10" name="Image 4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5444187" y="2840017"/>
            <a:ext cx="688311" cy="688310"/>
          </a:xfrm>
          <a:prstGeom prst="rect">
            <a:avLst/>
          </a:prstGeom>
        </p:spPr>
      </p:pic>
      <p:sp>
        <p:nvSpPr>
          <p:cNvPr id="11" name="Text 4"/>
          <p:cNvSpPr/>
          <p:nvPr/>
        </p:nvSpPr>
        <p:spPr>
          <a:xfrm>
            <a:off x="1307441" y="2860666"/>
            <a:ext cx="2753242" cy="344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500"/>
              </a:lnSpc>
              <a:buNone/>
            </a:pPr>
            <a:r>
              <a:rPr lang="en-US" sz="12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CUSTOMERS</a:t>
            </a:r>
            <a:endParaRPr lang="en-US" sz="1200" dirty="0"/>
          </a:p>
        </p:txBody>
      </p:sp>
      <p:sp>
        <p:nvSpPr>
          <p:cNvPr id="12" name="Text 5"/>
          <p:cNvSpPr/>
          <p:nvPr/>
        </p:nvSpPr>
        <p:spPr>
          <a:xfrm>
            <a:off x="431959" y="7913251"/>
            <a:ext cx="137160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0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Core Entities:</a:t>
            </a:r>
            <a:endParaRPr lang="en-US" sz="1050" dirty="0"/>
          </a:p>
        </p:txBody>
      </p:sp>
      <p:sp>
        <p:nvSpPr>
          <p:cNvPr id="13" name="Shape 6"/>
          <p:cNvSpPr/>
          <p:nvPr/>
        </p:nvSpPr>
        <p:spPr>
          <a:xfrm>
            <a:off x="431959" y="8269843"/>
            <a:ext cx="493752" cy="740569"/>
          </a:xfrm>
          <a:prstGeom prst="roundRect">
            <a:avLst>
              <a:gd name="adj" fmla="val 360017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14" name="Text 7"/>
          <p:cNvSpPr/>
          <p:nvPr/>
        </p:nvSpPr>
        <p:spPr>
          <a:xfrm>
            <a:off x="586264" y="8524399"/>
            <a:ext cx="185142" cy="2314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4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1</a:t>
            </a:r>
            <a:endParaRPr lang="en-US" sz="1450" dirty="0"/>
          </a:p>
        </p:txBody>
      </p:sp>
      <p:sp>
        <p:nvSpPr>
          <p:cNvPr id="15" name="Text 8"/>
          <p:cNvSpPr/>
          <p:nvPr/>
        </p:nvSpPr>
        <p:spPr>
          <a:xfrm>
            <a:off x="1049060" y="8393192"/>
            <a:ext cx="137160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0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CUSTOMERS</a:t>
            </a:r>
            <a:endParaRPr lang="en-US" sz="1050" dirty="0"/>
          </a:p>
        </p:txBody>
      </p:sp>
      <p:sp>
        <p:nvSpPr>
          <p:cNvPr id="16" name="Text 9"/>
          <p:cNvSpPr/>
          <p:nvPr/>
        </p:nvSpPr>
        <p:spPr>
          <a:xfrm>
            <a:off x="1049060" y="8638699"/>
            <a:ext cx="13149382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Stores customer details (ID, name, email).</a:t>
            </a:r>
            <a:endParaRPr lang="en-US" sz="950" dirty="0"/>
          </a:p>
        </p:txBody>
      </p:sp>
      <p:sp>
        <p:nvSpPr>
          <p:cNvPr id="17" name="Shape 10"/>
          <p:cNvSpPr/>
          <p:nvPr/>
        </p:nvSpPr>
        <p:spPr>
          <a:xfrm>
            <a:off x="431959" y="9133761"/>
            <a:ext cx="493752" cy="740569"/>
          </a:xfrm>
          <a:prstGeom prst="roundRect">
            <a:avLst>
              <a:gd name="adj" fmla="val 360017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18" name="Text 11"/>
          <p:cNvSpPr/>
          <p:nvPr/>
        </p:nvSpPr>
        <p:spPr>
          <a:xfrm>
            <a:off x="586264" y="9388316"/>
            <a:ext cx="185142" cy="2314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4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2</a:t>
            </a:r>
            <a:endParaRPr lang="en-US" sz="1450" dirty="0"/>
          </a:p>
        </p:txBody>
      </p:sp>
      <p:sp>
        <p:nvSpPr>
          <p:cNvPr id="19" name="Text 12"/>
          <p:cNvSpPr/>
          <p:nvPr/>
        </p:nvSpPr>
        <p:spPr>
          <a:xfrm>
            <a:off x="1049060" y="9257109"/>
            <a:ext cx="137160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0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PURCHASES</a:t>
            </a:r>
            <a:endParaRPr lang="en-US" sz="1050" dirty="0"/>
          </a:p>
        </p:txBody>
      </p:sp>
      <p:sp>
        <p:nvSpPr>
          <p:cNvPr id="20" name="Text 13"/>
          <p:cNvSpPr/>
          <p:nvPr/>
        </p:nvSpPr>
        <p:spPr>
          <a:xfrm>
            <a:off x="1049060" y="9502616"/>
            <a:ext cx="13149382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Records transactions (purchase ID, amount, date).</a:t>
            </a:r>
            <a:endParaRPr lang="en-US" sz="950" dirty="0"/>
          </a:p>
        </p:txBody>
      </p:sp>
      <p:sp>
        <p:nvSpPr>
          <p:cNvPr id="21" name="Shape 14"/>
          <p:cNvSpPr/>
          <p:nvPr/>
        </p:nvSpPr>
        <p:spPr>
          <a:xfrm>
            <a:off x="431959" y="9997678"/>
            <a:ext cx="493752" cy="740569"/>
          </a:xfrm>
          <a:prstGeom prst="roundRect">
            <a:avLst>
              <a:gd name="adj" fmla="val 360017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22" name="Text 15"/>
          <p:cNvSpPr/>
          <p:nvPr/>
        </p:nvSpPr>
        <p:spPr>
          <a:xfrm>
            <a:off x="586264" y="10252234"/>
            <a:ext cx="185142" cy="2314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4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3</a:t>
            </a:r>
            <a:endParaRPr lang="en-US" sz="1450" dirty="0"/>
          </a:p>
        </p:txBody>
      </p:sp>
      <p:sp>
        <p:nvSpPr>
          <p:cNvPr id="23" name="Text 16"/>
          <p:cNvSpPr/>
          <p:nvPr/>
        </p:nvSpPr>
        <p:spPr>
          <a:xfrm>
            <a:off x="1049060" y="10121027"/>
            <a:ext cx="137160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0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REWARDS</a:t>
            </a:r>
            <a:endParaRPr lang="en-US" sz="1050" dirty="0"/>
          </a:p>
        </p:txBody>
      </p:sp>
      <p:sp>
        <p:nvSpPr>
          <p:cNvPr id="24" name="Text 17"/>
          <p:cNvSpPr/>
          <p:nvPr/>
        </p:nvSpPr>
        <p:spPr>
          <a:xfrm>
            <a:off x="1049060" y="10366534"/>
            <a:ext cx="13149382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Tracks points earned, redeemed, and reward dates.</a:t>
            </a:r>
            <a:endParaRPr lang="en-US" sz="950" dirty="0"/>
          </a:p>
        </p:txBody>
      </p:sp>
      <p:sp>
        <p:nvSpPr>
          <p:cNvPr id="25" name="Shape 18"/>
          <p:cNvSpPr/>
          <p:nvPr/>
        </p:nvSpPr>
        <p:spPr>
          <a:xfrm>
            <a:off x="431959" y="10861596"/>
            <a:ext cx="493752" cy="740569"/>
          </a:xfrm>
          <a:prstGeom prst="roundRect">
            <a:avLst>
              <a:gd name="adj" fmla="val 360017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26" name="Text 19"/>
          <p:cNvSpPr/>
          <p:nvPr/>
        </p:nvSpPr>
        <p:spPr>
          <a:xfrm>
            <a:off x="586264" y="11116151"/>
            <a:ext cx="185142" cy="2314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4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4</a:t>
            </a:r>
            <a:endParaRPr lang="en-US" sz="1450" dirty="0"/>
          </a:p>
        </p:txBody>
      </p:sp>
      <p:sp>
        <p:nvSpPr>
          <p:cNvPr id="27" name="Text 20"/>
          <p:cNvSpPr/>
          <p:nvPr/>
        </p:nvSpPr>
        <p:spPr>
          <a:xfrm>
            <a:off x="1049060" y="10984944"/>
            <a:ext cx="137160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0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POINT_RULES</a:t>
            </a:r>
            <a:endParaRPr lang="en-US" sz="1050" dirty="0"/>
          </a:p>
        </p:txBody>
      </p:sp>
      <p:sp>
        <p:nvSpPr>
          <p:cNvPr id="28" name="Text 21"/>
          <p:cNvSpPr/>
          <p:nvPr/>
        </p:nvSpPr>
        <p:spPr>
          <a:xfrm>
            <a:off x="1049060" y="11230451"/>
            <a:ext cx="13149382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Defines loyalty point conversion rules.</a:t>
            </a:r>
            <a:endParaRPr lang="en-US" sz="950" dirty="0"/>
          </a:p>
        </p:txBody>
      </p:sp>
      <p:sp>
        <p:nvSpPr>
          <p:cNvPr id="29" name="Shape 22"/>
          <p:cNvSpPr/>
          <p:nvPr/>
        </p:nvSpPr>
        <p:spPr>
          <a:xfrm>
            <a:off x="431959" y="11725513"/>
            <a:ext cx="493752" cy="740569"/>
          </a:xfrm>
          <a:prstGeom prst="roundRect">
            <a:avLst>
              <a:gd name="adj" fmla="val 360017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30" name="Text 23"/>
          <p:cNvSpPr/>
          <p:nvPr/>
        </p:nvSpPr>
        <p:spPr>
          <a:xfrm>
            <a:off x="586264" y="11980069"/>
            <a:ext cx="185142" cy="2314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4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5</a:t>
            </a:r>
            <a:endParaRPr lang="en-US" sz="1450" dirty="0"/>
          </a:p>
        </p:txBody>
      </p:sp>
      <p:sp>
        <p:nvSpPr>
          <p:cNvPr id="31" name="Text 24"/>
          <p:cNvSpPr/>
          <p:nvPr/>
        </p:nvSpPr>
        <p:spPr>
          <a:xfrm>
            <a:off x="1049060" y="11848862"/>
            <a:ext cx="137160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0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TRANSACTIONS_LOG</a:t>
            </a:r>
            <a:endParaRPr lang="en-US" sz="1050" dirty="0"/>
          </a:p>
        </p:txBody>
      </p:sp>
      <p:sp>
        <p:nvSpPr>
          <p:cNvPr id="32" name="Text 25"/>
          <p:cNvSpPr/>
          <p:nvPr/>
        </p:nvSpPr>
        <p:spPr>
          <a:xfrm>
            <a:off x="1049060" y="12094369"/>
            <a:ext cx="13149382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Logs all automated database actions.</a:t>
            </a:r>
            <a:endParaRPr lang="en-US" sz="950" dirty="0"/>
          </a:p>
        </p:txBody>
      </p:sp>
    </p:spTree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80536" y="377547"/>
            <a:ext cx="6795373" cy="3813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System Architecture &amp; Business Process Flow</a:t>
            </a:r>
            <a:endParaRPr lang="en-US" sz="24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536" y="1119307"/>
            <a:ext cx="6667143" cy="666714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480536" y="7940873"/>
            <a:ext cx="1725692" cy="1907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2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Key Features Overview</a:t>
            </a:r>
            <a:endParaRPr lang="en-US" sz="1200" dirty="0"/>
          </a:p>
        </p:txBody>
      </p:sp>
      <p:sp>
        <p:nvSpPr>
          <p:cNvPr id="5" name="Text 2"/>
          <p:cNvSpPr/>
          <p:nvPr/>
        </p:nvSpPr>
        <p:spPr>
          <a:xfrm>
            <a:off x="480536" y="8268891"/>
            <a:ext cx="6667143" cy="2195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0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Automated loyalty point computation via PL/SQL.</a:t>
            </a:r>
            <a:endParaRPr lang="en-US" sz="1050" dirty="0"/>
          </a:p>
        </p:txBody>
      </p:sp>
      <p:sp>
        <p:nvSpPr>
          <p:cNvPr id="6" name="Text 3"/>
          <p:cNvSpPr/>
          <p:nvPr/>
        </p:nvSpPr>
        <p:spPr>
          <a:xfrm>
            <a:off x="480536" y="8536424"/>
            <a:ext cx="6667143" cy="2195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0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Real-time updates triggered by purchases.</a:t>
            </a:r>
            <a:endParaRPr lang="en-US" sz="1050" dirty="0"/>
          </a:p>
        </p:txBody>
      </p:sp>
      <p:sp>
        <p:nvSpPr>
          <p:cNvPr id="7" name="Text 4"/>
          <p:cNvSpPr/>
          <p:nvPr/>
        </p:nvSpPr>
        <p:spPr>
          <a:xfrm>
            <a:off x="480536" y="8803958"/>
            <a:ext cx="6667143" cy="2195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0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Secure logic for reward redemption.</a:t>
            </a:r>
            <a:endParaRPr lang="en-US" sz="1050" dirty="0"/>
          </a:p>
        </p:txBody>
      </p:sp>
      <p:sp>
        <p:nvSpPr>
          <p:cNvPr id="8" name="Text 5"/>
          <p:cNvSpPr/>
          <p:nvPr/>
        </p:nvSpPr>
        <p:spPr>
          <a:xfrm>
            <a:off x="480536" y="9071491"/>
            <a:ext cx="6667143" cy="2195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0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Modular PL/SQL packages for maintainability.</a:t>
            </a:r>
            <a:endParaRPr lang="en-US" sz="1050" dirty="0"/>
          </a:p>
        </p:txBody>
      </p:sp>
      <p:sp>
        <p:nvSpPr>
          <p:cNvPr id="9" name="Text 6"/>
          <p:cNvSpPr/>
          <p:nvPr/>
        </p:nvSpPr>
        <p:spPr>
          <a:xfrm>
            <a:off x="480536" y="9339024"/>
            <a:ext cx="6667143" cy="2195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0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Comprehensive transaction auditing and logging.</a:t>
            </a:r>
            <a:endParaRPr lang="en-US" sz="1050" dirty="0"/>
          </a:p>
        </p:txBody>
      </p:sp>
      <p:sp>
        <p:nvSpPr>
          <p:cNvPr id="10" name="Text 7"/>
          <p:cNvSpPr/>
          <p:nvPr/>
        </p:nvSpPr>
        <p:spPr>
          <a:xfrm>
            <a:off x="480536" y="9606558"/>
            <a:ext cx="6667143" cy="2195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0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Schema designed for seamless BI integration.</a:t>
            </a:r>
            <a:endParaRPr lang="en-US" sz="1050" dirty="0"/>
          </a:p>
        </p:txBody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0341" y="1119307"/>
            <a:ext cx="6667143" cy="13731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986439"/>
            <a:ext cx="12412504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PL/SQL Implementation: The Engine of Loyalty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864037" y="3165991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Our system leverages robust PL/SQL components to automate and manage the entire loyalty reward process.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864037" y="4085511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Procedures</a:t>
            </a:r>
            <a:endParaRPr lang="en-US" sz="2150" dirty="0"/>
          </a:p>
        </p:txBody>
      </p:sp>
      <p:sp>
        <p:nvSpPr>
          <p:cNvPr id="5" name="Text 3"/>
          <p:cNvSpPr/>
          <p:nvPr/>
        </p:nvSpPr>
        <p:spPr>
          <a:xfrm>
            <a:off x="864037" y="4576524"/>
            <a:ext cx="2994065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Record new purchases efficiently.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864037" y="5452943"/>
            <a:ext cx="2994065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Process loyalty point redemptions.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4166711" y="4085511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Functions</a:t>
            </a:r>
            <a:endParaRPr lang="en-US" sz="2150" dirty="0"/>
          </a:p>
        </p:txBody>
      </p:sp>
      <p:sp>
        <p:nvSpPr>
          <p:cNvPr id="8" name="Text 6"/>
          <p:cNvSpPr/>
          <p:nvPr/>
        </p:nvSpPr>
        <p:spPr>
          <a:xfrm>
            <a:off x="4166711" y="4576524"/>
            <a:ext cx="299418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Calculate total accumulated points.</a:t>
            </a:r>
            <a:endParaRPr lang="en-US" sz="1900" dirty="0"/>
          </a:p>
        </p:txBody>
      </p:sp>
      <p:sp>
        <p:nvSpPr>
          <p:cNvPr id="9" name="Text 7"/>
          <p:cNvSpPr/>
          <p:nvPr/>
        </p:nvSpPr>
        <p:spPr>
          <a:xfrm>
            <a:off x="4166711" y="5452943"/>
            <a:ext cx="299418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Validate customer data and eligibility.</a:t>
            </a:r>
            <a:endParaRPr lang="en-US" sz="1900" dirty="0"/>
          </a:p>
        </p:txBody>
      </p:sp>
      <p:sp>
        <p:nvSpPr>
          <p:cNvPr id="10" name="Text 8"/>
          <p:cNvSpPr/>
          <p:nvPr/>
        </p:nvSpPr>
        <p:spPr>
          <a:xfrm>
            <a:off x="7469505" y="4085511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Triggers</a:t>
            </a:r>
            <a:endParaRPr lang="en-US" sz="2150" dirty="0"/>
          </a:p>
        </p:txBody>
      </p:sp>
      <p:sp>
        <p:nvSpPr>
          <p:cNvPr id="11" name="Text 9"/>
          <p:cNvSpPr/>
          <p:nvPr/>
        </p:nvSpPr>
        <p:spPr>
          <a:xfrm>
            <a:off x="7469505" y="4576524"/>
            <a:ext cx="2994065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Auto-calculate points post-purchase.</a:t>
            </a:r>
            <a:endParaRPr lang="en-US" sz="1900" dirty="0"/>
          </a:p>
        </p:txBody>
      </p:sp>
      <p:sp>
        <p:nvSpPr>
          <p:cNvPr id="12" name="Text 10"/>
          <p:cNvSpPr/>
          <p:nvPr/>
        </p:nvSpPr>
        <p:spPr>
          <a:xfrm>
            <a:off x="7469505" y="5452943"/>
            <a:ext cx="2994065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Enforce critical business rules.</a:t>
            </a:r>
            <a:endParaRPr lang="en-US" sz="1900" dirty="0"/>
          </a:p>
        </p:txBody>
      </p:sp>
      <p:sp>
        <p:nvSpPr>
          <p:cNvPr id="13" name="Text 11"/>
          <p:cNvSpPr/>
          <p:nvPr/>
        </p:nvSpPr>
        <p:spPr>
          <a:xfrm>
            <a:off x="10772180" y="4085511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Packages</a:t>
            </a:r>
            <a:endParaRPr lang="en-US" sz="2150" dirty="0"/>
          </a:p>
        </p:txBody>
      </p:sp>
      <p:sp>
        <p:nvSpPr>
          <p:cNvPr id="14" name="Text 12"/>
          <p:cNvSpPr/>
          <p:nvPr/>
        </p:nvSpPr>
        <p:spPr>
          <a:xfrm>
            <a:off x="10772180" y="4576524"/>
            <a:ext cx="299418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Logically group related loyalty functions.</a:t>
            </a:r>
            <a:endParaRPr lang="en-US" sz="1900" dirty="0"/>
          </a:p>
        </p:txBody>
      </p:sp>
      <p:sp>
        <p:nvSpPr>
          <p:cNvPr id="15" name="Text 13"/>
          <p:cNvSpPr/>
          <p:nvPr/>
        </p:nvSpPr>
        <p:spPr>
          <a:xfrm>
            <a:off x="10772180" y="5452943"/>
            <a:ext cx="299418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Enhance code modularity and reusability.</a:t>
            </a:r>
            <a:endParaRPr lang="en-US" sz="1900" dirty="0"/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99691" y="719138"/>
            <a:ext cx="7636431" cy="4867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00"/>
              </a:lnSpc>
              <a:buNone/>
            </a:pPr>
            <a:r>
              <a:rPr lang="en-US" sz="30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Advanced Features: Auditing &amp; Security</a:t>
            </a:r>
            <a:endParaRPr lang="en-US" sz="3050" dirty="0"/>
          </a:p>
        </p:txBody>
      </p:sp>
      <p:sp>
        <p:nvSpPr>
          <p:cNvPr id="4" name="Shape 1"/>
          <p:cNvSpPr/>
          <p:nvPr/>
        </p:nvSpPr>
        <p:spPr>
          <a:xfrm>
            <a:off x="6099691" y="1468636"/>
            <a:ext cx="7917418" cy="1585555"/>
          </a:xfrm>
          <a:prstGeom prst="roundRect">
            <a:avLst>
              <a:gd name="adj" fmla="val 6920"/>
            </a:avLst>
          </a:prstGeom>
          <a:solidFill>
            <a:srgbClr val="0B0C23">
              <a:alpha val="95000"/>
            </a:srgbClr>
          </a:solidFill>
          <a:ln w="22860">
            <a:solidFill>
              <a:srgbClr val="6D4562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076831" y="1468636"/>
            <a:ext cx="91440" cy="1585555"/>
          </a:xfrm>
          <a:prstGeom prst="roundRect">
            <a:avLst>
              <a:gd name="adj" fmla="val 80495"/>
            </a:avLst>
          </a:prstGeom>
          <a:solidFill>
            <a:srgbClr val="A95B95"/>
          </a:solidFill>
          <a:ln/>
        </p:spPr>
      </p:sp>
      <p:sp>
        <p:nvSpPr>
          <p:cNvPr id="6" name="Text 3"/>
          <p:cNvSpPr/>
          <p:nvPr/>
        </p:nvSpPr>
        <p:spPr>
          <a:xfrm>
            <a:off x="6366272" y="1666637"/>
            <a:ext cx="3041928" cy="2432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Restriction Rule: Business Hours</a:t>
            </a:r>
            <a:endParaRPr lang="en-US" sz="1500" dirty="0"/>
          </a:p>
        </p:txBody>
      </p:sp>
      <p:sp>
        <p:nvSpPr>
          <p:cNvPr id="7" name="Text 4"/>
          <p:cNvSpPr/>
          <p:nvPr/>
        </p:nvSpPr>
        <p:spPr>
          <a:xfrm>
            <a:off x="6366272" y="2015014"/>
            <a:ext cx="7452836" cy="8411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Employees cannot insert, update, or delete records during weekdays (Monday-Friday) or on public holidays (upcoming month only). This ensures data integrity and prevents unauthorized access during critical periods.</a:t>
            </a:r>
            <a:endParaRPr lang="en-US" sz="1350" dirty="0"/>
          </a:p>
        </p:txBody>
      </p:sp>
      <p:sp>
        <p:nvSpPr>
          <p:cNvPr id="8" name="Shape 5"/>
          <p:cNvSpPr/>
          <p:nvPr/>
        </p:nvSpPr>
        <p:spPr>
          <a:xfrm>
            <a:off x="6099691" y="3229332"/>
            <a:ext cx="7917418" cy="1305163"/>
          </a:xfrm>
          <a:prstGeom prst="roundRect">
            <a:avLst>
              <a:gd name="adj" fmla="val 8407"/>
            </a:avLst>
          </a:prstGeom>
          <a:solidFill>
            <a:srgbClr val="0B0C23">
              <a:alpha val="95000"/>
            </a:srgbClr>
          </a:solidFill>
          <a:ln w="22860">
            <a:solidFill>
              <a:srgbClr val="6D4562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6076831" y="3229332"/>
            <a:ext cx="91440" cy="1305163"/>
          </a:xfrm>
          <a:prstGeom prst="roundRect">
            <a:avLst>
              <a:gd name="adj" fmla="val 80495"/>
            </a:avLst>
          </a:prstGeom>
          <a:solidFill>
            <a:srgbClr val="A95B95"/>
          </a:solidFill>
          <a:ln/>
        </p:spPr>
      </p:sp>
      <p:sp>
        <p:nvSpPr>
          <p:cNvPr id="10" name="Text 7"/>
          <p:cNvSpPr/>
          <p:nvPr/>
        </p:nvSpPr>
        <p:spPr>
          <a:xfrm>
            <a:off x="6366272" y="3427333"/>
            <a:ext cx="3562112" cy="2432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Comprehensive Holiday Management</a:t>
            </a:r>
            <a:endParaRPr lang="en-US" sz="1500" dirty="0"/>
          </a:p>
        </p:txBody>
      </p:sp>
      <p:sp>
        <p:nvSpPr>
          <p:cNvPr id="11" name="Text 8"/>
          <p:cNvSpPr/>
          <p:nvPr/>
        </p:nvSpPr>
        <p:spPr>
          <a:xfrm>
            <a:off x="6366272" y="3775710"/>
            <a:ext cx="7452836" cy="5607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An integrated holiday management system ensures that the restriction rule is dynamically applied based on predefined holiday schedules.</a:t>
            </a:r>
            <a:endParaRPr lang="en-US" sz="1350" dirty="0"/>
          </a:p>
        </p:txBody>
      </p:sp>
      <p:sp>
        <p:nvSpPr>
          <p:cNvPr id="12" name="Shape 9"/>
          <p:cNvSpPr/>
          <p:nvPr/>
        </p:nvSpPr>
        <p:spPr>
          <a:xfrm>
            <a:off x="6099691" y="4709636"/>
            <a:ext cx="7917418" cy="1320403"/>
          </a:xfrm>
          <a:prstGeom prst="roundRect">
            <a:avLst>
              <a:gd name="adj" fmla="val 8310"/>
            </a:avLst>
          </a:prstGeom>
          <a:solidFill>
            <a:srgbClr val="0B0C23">
              <a:alpha val="95000"/>
            </a:srgbClr>
          </a:solidFill>
          <a:ln w="22860">
            <a:solidFill>
              <a:srgbClr val="6D4562"/>
            </a:solidFill>
            <a:prstDash val="solid"/>
          </a:ln>
        </p:spPr>
      </p:sp>
      <p:sp>
        <p:nvSpPr>
          <p:cNvPr id="13" name="Shape 10"/>
          <p:cNvSpPr/>
          <p:nvPr/>
        </p:nvSpPr>
        <p:spPr>
          <a:xfrm>
            <a:off x="6076831" y="4709636"/>
            <a:ext cx="91440" cy="1320403"/>
          </a:xfrm>
          <a:prstGeom prst="roundRect">
            <a:avLst>
              <a:gd name="adj" fmla="val 80495"/>
            </a:avLst>
          </a:prstGeom>
          <a:solidFill>
            <a:srgbClr val="A95B95"/>
          </a:solidFill>
          <a:ln/>
        </p:spPr>
      </p:sp>
      <p:sp>
        <p:nvSpPr>
          <p:cNvPr id="14" name="Text 11"/>
          <p:cNvSpPr/>
          <p:nvPr/>
        </p:nvSpPr>
        <p:spPr>
          <a:xfrm>
            <a:off x="6366272" y="4907637"/>
            <a:ext cx="2230398" cy="2432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Robust Audit Log Table</a:t>
            </a:r>
            <a:endParaRPr lang="en-US" sz="1500" dirty="0"/>
          </a:p>
        </p:txBody>
      </p:sp>
      <p:sp>
        <p:nvSpPr>
          <p:cNvPr id="15" name="Text 12"/>
          <p:cNvSpPr/>
          <p:nvPr/>
        </p:nvSpPr>
        <p:spPr>
          <a:xfrm>
            <a:off x="6366272" y="5256014"/>
            <a:ext cx="7452836" cy="5760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A dedicated </a:t>
            </a:r>
            <a:r>
              <a:rPr lang="en-US" sz="1350" dirty="0">
                <a:solidFill>
                  <a:srgbClr val="DAD8E9"/>
                </a:solidFill>
                <a:highlight>
                  <a:srgbClr val="18193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TRANSACTIONS_LOG</a:t>
            </a:r>
            <a:r>
              <a:rPr lang="en-US" sz="13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table captures every system action, including denied attempts, with user information and timestamps.</a:t>
            </a:r>
            <a:endParaRPr lang="en-US" sz="1350" dirty="0"/>
          </a:p>
        </p:txBody>
      </p:sp>
      <p:sp>
        <p:nvSpPr>
          <p:cNvPr id="16" name="Shape 13"/>
          <p:cNvSpPr/>
          <p:nvPr/>
        </p:nvSpPr>
        <p:spPr>
          <a:xfrm>
            <a:off x="6099691" y="6205180"/>
            <a:ext cx="7917418" cy="1305163"/>
          </a:xfrm>
          <a:prstGeom prst="roundRect">
            <a:avLst>
              <a:gd name="adj" fmla="val 8407"/>
            </a:avLst>
          </a:prstGeom>
          <a:solidFill>
            <a:srgbClr val="0B0C23">
              <a:alpha val="95000"/>
            </a:srgbClr>
          </a:solidFill>
          <a:ln w="22860">
            <a:solidFill>
              <a:srgbClr val="6D4562"/>
            </a:solidFill>
            <a:prstDash val="solid"/>
          </a:ln>
        </p:spPr>
      </p:sp>
      <p:sp>
        <p:nvSpPr>
          <p:cNvPr id="17" name="Shape 14"/>
          <p:cNvSpPr/>
          <p:nvPr/>
        </p:nvSpPr>
        <p:spPr>
          <a:xfrm>
            <a:off x="6076831" y="6205180"/>
            <a:ext cx="91440" cy="1305163"/>
          </a:xfrm>
          <a:prstGeom prst="roundRect">
            <a:avLst>
              <a:gd name="adj" fmla="val 80495"/>
            </a:avLst>
          </a:prstGeom>
          <a:solidFill>
            <a:srgbClr val="A95B95"/>
          </a:solidFill>
          <a:ln/>
        </p:spPr>
      </p:sp>
      <p:sp>
        <p:nvSpPr>
          <p:cNvPr id="18" name="Text 15"/>
          <p:cNvSpPr/>
          <p:nvPr/>
        </p:nvSpPr>
        <p:spPr>
          <a:xfrm>
            <a:off x="6366272" y="6403181"/>
            <a:ext cx="3462933" cy="2432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Trigger-Based Security Enforcement</a:t>
            </a:r>
            <a:endParaRPr lang="en-US" sz="1500" dirty="0"/>
          </a:p>
        </p:txBody>
      </p:sp>
      <p:sp>
        <p:nvSpPr>
          <p:cNvPr id="19" name="Text 16"/>
          <p:cNvSpPr/>
          <p:nvPr/>
        </p:nvSpPr>
        <p:spPr>
          <a:xfrm>
            <a:off x="6366272" y="6751558"/>
            <a:ext cx="7452836" cy="5607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Compound triggers are implemented to enforce these business rules automatically, validating all DML operations before execution.</a:t>
            </a:r>
            <a:endParaRPr lang="en-US" sz="135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45532" y="350044"/>
            <a:ext cx="6291620" cy="353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BI &amp; Analytics: Transforming Data into Insight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445532" y="958215"/>
            <a:ext cx="13739336" cy="2035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The system is designed for seamless Business Intelligence integration, turning raw data into actionable insights.</a:t>
            </a:r>
            <a:endParaRPr lang="en-US" sz="10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532" y="1448276"/>
            <a:ext cx="6714411" cy="671441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445532" y="8305919"/>
            <a:ext cx="2348270" cy="1768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Key Performance Indicators (KPIs)</a:t>
            </a:r>
            <a:endParaRPr lang="en-US" sz="1100" dirty="0"/>
          </a:p>
        </p:txBody>
      </p:sp>
      <p:sp>
        <p:nvSpPr>
          <p:cNvPr id="6" name="Text 3"/>
          <p:cNvSpPr/>
          <p:nvPr/>
        </p:nvSpPr>
        <p:spPr>
          <a:xfrm>
            <a:off x="445532" y="8610005"/>
            <a:ext cx="6714411" cy="2035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sz="10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Customer spending trends.</a:t>
            </a:r>
            <a:endParaRPr lang="en-US" sz="1000" dirty="0"/>
          </a:p>
        </p:txBody>
      </p:sp>
      <p:sp>
        <p:nvSpPr>
          <p:cNvPr id="7" name="Text 4"/>
          <p:cNvSpPr/>
          <p:nvPr/>
        </p:nvSpPr>
        <p:spPr>
          <a:xfrm>
            <a:off x="445532" y="8858131"/>
            <a:ext cx="6714411" cy="2035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sz="10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Identification of top loyal customers.</a:t>
            </a:r>
            <a:endParaRPr lang="en-US" sz="1000" dirty="0"/>
          </a:p>
        </p:txBody>
      </p:sp>
      <p:sp>
        <p:nvSpPr>
          <p:cNvPr id="8" name="Text 5"/>
          <p:cNvSpPr/>
          <p:nvPr/>
        </p:nvSpPr>
        <p:spPr>
          <a:xfrm>
            <a:off x="445532" y="9106257"/>
            <a:ext cx="6714411" cy="2035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sz="10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Reward redemption frequency analysis.</a:t>
            </a:r>
            <a:endParaRPr lang="en-US" sz="1000" dirty="0"/>
          </a:p>
        </p:txBody>
      </p:sp>
      <p:sp>
        <p:nvSpPr>
          <p:cNvPr id="9" name="Text 6"/>
          <p:cNvSpPr/>
          <p:nvPr/>
        </p:nvSpPr>
        <p:spPr>
          <a:xfrm>
            <a:off x="445532" y="9354383"/>
            <a:ext cx="6714411" cy="2035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sz="10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Monthly and yearly performance comparisons.</a:t>
            </a:r>
            <a:endParaRPr lang="en-US" sz="1000" dirty="0"/>
          </a:p>
        </p:txBody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8078" y="1448276"/>
            <a:ext cx="6714411" cy="6714411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7478078" y="8305919"/>
            <a:ext cx="1414582" cy="1768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Dashboard Mockups</a:t>
            </a:r>
            <a:endParaRPr lang="en-US" sz="1100" dirty="0"/>
          </a:p>
        </p:txBody>
      </p:sp>
      <p:sp>
        <p:nvSpPr>
          <p:cNvPr id="12" name="Text 8"/>
          <p:cNvSpPr/>
          <p:nvPr/>
        </p:nvSpPr>
        <p:spPr>
          <a:xfrm>
            <a:off x="7478078" y="8610005"/>
            <a:ext cx="6714411" cy="2035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sz="100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Executive Summary:</a:t>
            </a:r>
            <a:r>
              <a:rPr lang="en-US" sz="10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High-level KPIs, trends, and growth metrics.</a:t>
            </a:r>
            <a:endParaRPr lang="en-US" sz="1000" dirty="0"/>
          </a:p>
        </p:txBody>
      </p:sp>
      <p:sp>
        <p:nvSpPr>
          <p:cNvPr id="13" name="Text 9"/>
          <p:cNvSpPr/>
          <p:nvPr/>
        </p:nvSpPr>
        <p:spPr>
          <a:xfrm>
            <a:off x="7478078" y="8858131"/>
            <a:ext cx="6714411" cy="2035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sz="100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Audit Dashboard:</a:t>
            </a:r>
            <a:r>
              <a:rPr lang="en-US" sz="10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Overview of violations, denials, and system activities.</a:t>
            </a:r>
            <a:endParaRPr lang="en-US" sz="1000" dirty="0"/>
          </a:p>
        </p:txBody>
      </p:sp>
      <p:sp>
        <p:nvSpPr>
          <p:cNvPr id="14" name="Text 10"/>
          <p:cNvSpPr/>
          <p:nvPr/>
        </p:nvSpPr>
        <p:spPr>
          <a:xfrm>
            <a:off x="7478078" y="9106257"/>
            <a:ext cx="6714411" cy="2035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sz="100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Performance Dashboard:</a:t>
            </a:r>
            <a:r>
              <a:rPr lang="en-US" sz="10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Database resource usage and query performance.</a:t>
            </a:r>
            <a:endParaRPr lang="en-US" sz="1000" dirty="0"/>
          </a:p>
        </p:txBody>
      </p:sp>
      <p:sp>
        <p:nvSpPr>
          <p:cNvPr id="15" name="Text 11"/>
          <p:cNvSpPr/>
          <p:nvPr/>
        </p:nvSpPr>
        <p:spPr>
          <a:xfrm>
            <a:off x="445532" y="9745742"/>
            <a:ext cx="13739336" cy="2035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This framework enables businesses to make data-driven decisions that enhance customer satisfaction and optimize loyalty programs.</a:t>
            </a:r>
            <a:endParaRPr lang="en-US" sz="10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148120"/>
            <a:ext cx="9580364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Project Validation: Testing &amp; Impact</a:t>
            </a:r>
            <a:endParaRPr lang="en-US" sz="4300" dirty="0"/>
          </a:p>
        </p:txBody>
      </p:sp>
      <p:sp>
        <p:nvSpPr>
          <p:cNvPr id="3" name="Shape 1"/>
          <p:cNvSpPr/>
          <p:nvPr/>
        </p:nvSpPr>
        <p:spPr>
          <a:xfrm>
            <a:off x="864037" y="2451021"/>
            <a:ext cx="3252788" cy="308610"/>
          </a:xfrm>
          <a:prstGeom prst="roundRect">
            <a:avLst>
              <a:gd name="adj" fmla="val 33600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64037" y="2451021"/>
            <a:ext cx="3220164" cy="308610"/>
          </a:xfrm>
          <a:prstGeom prst="roundRect">
            <a:avLst>
              <a:gd name="adj" fmla="val 33600"/>
            </a:avLst>
          </a:prstGeom>
          <a:solidFill>
            <a:srgbClr val="A95B95"/>
          </a:solidFill>
          <a:ln/>
        </p:spPr>
      </p:sp>
      <p:sp>
        <p:nvSpPr>
          <p:cNvPr id="5" name="Text 3"/>
          <p:cNvSpPr/>
          <p:nvPr/>
        </p:nvSpPr>
        <p:spPr>
          <a:xfrm>
            <a:off x="4301966" y="2451021"/>
            <a:ext cx="657106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4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99%</a:t>
            </a:r>
            <a:endParaRPr lang="en-US" sz="2400" dirty="0"/>
          </a:p>
        </p:txBody>
      </p:sp>
      <p:sp>
        <p:nvSpPr>
          <p:cNvPr id="6" name="Text 4"/>
          <p:cNvSpPr/>
          <p:nvPr/>
        </p:nvSpPr>
        <p:spPr>
          <a:xfrm>
            <a:off x="864037" y="3068122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Test Case Success</a:t>
            </a:r>
            <a:endParaRPr lang="en-US" sz="2150" dirty="0"/>
          </a:p>
        </p:txBody>
      </p:sp>
      <p:sp>
        <p:nvSpPr>
          <p:cNvPr id="7" name="Text 5"/>
          <p:cNvSpPr/>
          <p:nvPr/>
        </p:nvSpPr>
        <p:spPr>
          <a:xfrm>
            <a:off x="864037" y="3559135"/>
            <a:ext cx="4095036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All procedures, functions, and triggers passed rigorous testing scenarios, including edge cases.</a:t>
            </a:r>
            <a:endParaRPr lang="en-US" sz="1900" dirty="0"/>
          </a:p>
        </p:txBody>
      </p:sp>
      <p:sp>
        <p:nvSpPr>
          <p:cNvPr id="8" name="Shape 6"/>
          <p:cNvSpPr/>
          <p:nvPr/>
        </p:nvSpPr>
        <p:spPr>
          <a:xfrm>
            <a:off x="5267682" y="2451021"/>
            <a:ext cx="3098483" cy="308610"/>
          </a:xfrm>
          <a:prstGeom prst="roundRect">
            <a:avLst>
              <a:gd name="adj" fmla="val 33600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</p:sp>
      <p:sp>
        <p:nvSpPr>
          <p:cNvPr id="9" name="Shape 7"/>
          <p:cNvSpPr/>
          <p:nvPr/>
        </p:nvSpPr>
        <p:spPr>
          <a:xfrm>
            <a:off x="5267682" y="2451021"/>
            <a:ext cx="3098483" cy="308610"/>
          </a:xfrm>
          <a:prstGeom prst="roundRect">
            <a:avLst>
              <a:gd name="adj" fmla="val 33600"/>
            </a:avLst>
          </a:prstGeom>
          <a:solidFill>
            <a:srgbClr val="A95B95"/>
          </a:solidFill>
          <a:ln/>
        </p:spPr>
      </p:sp>
      <p:sp>
        <p:nvSpPr>
          <p:cNvPr id="10" name="Text 8"/>
          <p:cNvSpPr/>
          <p:nvPr/>
        </p:nvSpPr>
        <p:spPr>
          <a:xfrm>
            <a:off x="8551307" y="2451021"/>
            <a:ext cx="811411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4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100%</a:t>
            </a:r>
            <a:endParaRPr lang="en-US" sz="2400" dirty="0"/>
          </a:p>
        </p:txBody>
      </p:sp>
      <p:sp>
        <p:nvSpPr>
          <p:cNvPr id="11" name="Text 9"/>
          <p:cNvSpPr/>
          <p:nvPr/>
        </p:nvSpPr>
        <p:spPr>
          <a:xfrm>
            <a:off x="5267682" y="3068122"/>
            <a:ext cx="3167063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Constraint Enforcement</a:t>
            </a:r>
            <a:endParaRPr lang="en-US" sz="2150" dirty="0"/>
          </a:p>
        </p:txBody>
      </p:sp>
      <p:sp>
        <p:nvSpPr>
          <p:cNvPr id="12" name="Text 10"/>
          <p:cNvSpPr/>
          <p:nvPr/>
        </p:nvSpPr>
        <p:spPr>
          <a:xfrm>
            <a:off x="5267682" y="3559135"/>
            <a:ext cx="4095036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Database constraints (PKs, FKs, NOT NULL) were validated to ensure data integrity.</a:t>
            </a:r>
            <a:endParaRPr lang="en-US" sz="1900" dirty="0"/>
          </a:p>
        </p:txBody>
      </p:sp>
      <p:sp>
        <p:nvSpPr>
          <p:cNvPr id="13" name="Shape 11"/>
          <p:cNvSpPr/>
          <p:nvPr/>
        </p:nvSpPr>
        <p:spPr>
          <a:xfrm>
            <a:off x="9671328" y="2451021"/>
            <a:ext cx="3172897" cy="308610"/>
          </a:xfrm>
          <a:prstGeom prst="roundRect">
            <a:avLst>
              <a:gd name="adj" fmla="val 33600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</p:sp>
      <p:sp>
        <p:nvSpPr>
          <p:cNvPr id="14" name="Shape 12"/>
          <p:cNvSpPr/>
          <p:nvPr/>
        </p:nvSpPr>
        <p:spPr>
          <a:xfrm>
            <a:off x="9671328" y="2451021"/>
            <a:ext cx="3172897" cy="308610"/>
          </a:xfrm>
          <a:prstGeom prst="roundRect">
            <a:avLst>
              <a:gd name="adj" fmla="val 33600"/>
            </a:avLst>
          </a:prstGeom>
          <a:solidFill>
            <a:srgbClr val="A95B95"/>
          </a:solidFill>
          <a:ln/>
        </p:spPr>
      </p:sp>
      <p:sp>
        <p:nvSpPr>
          <p:cNvPr id="15" name="Text 13"/>
          <p:cNvSpPr/>
          <p:nvPr/>
        </p:nvSpPr>
        <p:spPr>
          <a:xfrm>
            <a:off x="13029367" y="2451021"/>
            <a:ext cx="736997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4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800+</a:t>
            </a:r>
            <a:endParaRPr lang="en-US" sz="2400" dirty="0"/>
          </a:p>
        </p:txBody>
      </p:sp>
      <p:sp>
        <p:nvSpPr>
          <p:cNvPr id="16" name="Text 14"/>
          <p:cNvSpPr/>
          <p:nvPr/>
        </p:nvSpPr>
        <p:spPr>
          <a:xfrm>
            <a:off x="9671328" y="3068122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Realistic Data</a:t>
            </a:r>
            <a:endParaRPr lang="en-US" sz="2150" dirty="0"/>
          </a:p>
        </p:txBody>
      </p:sp>
      <p:sp>
        <p:nvSpPr>
          <p:cNvPr id="17" name="Text 15"/>
          <p:cNvSpPr/>
          <p:nvPr/>
        </p:nvSpPr>
        <p:spPr>
          <a:xfrm>
            <a:off x="9671328" y="3559135"/>
            <a:ext cx="4095036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Generated realistic test data across main tables to simulate real-world scenarios.</a:t>
            </a:r>
            <a:endParaRPr lang="en-US" sz="1900" dirty="0"/>
          </a:p>
        </p:txBody>
      </p:sp>
      <p:sp>
        <p:nvSpPr>
          <p:cNvPr id="18" name="Text 16"/>
          <p:cNvSpPr/>
          <p:nvPr/>
        </p:nvSpPr>
        <p:spPr>
          <a:xfrm>
            <a:off x="864037" y="5114568"/>
            <a:ext cx="3291840" cy="4114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5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Innovation &amp; Impact</a:t>
            </a:r>
            <a:endParaRPr lang="en-US" sz="2550" dirty="0"/>
          </a:p>
        </p:txBody>
      </p:sp>
      <p:sp>
        <p:nvSpPr>
          <p:cNvPr id="19" name="Text 17"/>
          <p:cNvSpPr/>
          <p:nvPr/>
        </p:nvSpPr>
        <p:spPr>
          <a:xfrm>
            <a:off x="864037" y="5896332"/>
            <a:ext cx="12902327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This project replaces manual loyalty tracking with an automated, rule-based, and auditable database solution. By leveraging PL/SQL, it provides instant point calculation and robust data management, significantly reducing human errors and providing clear, structured data for business analysis.</a:t>
            </a:r>
            <a:endParaRPr lang="en-US" sz="19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10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863</Words>
  <Application>Microsoft Office PowerPoint</Application>
  <PresentationFormat>Custom</PresentationFormat>
  <Paragraphs>131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Calibri</vt:lpstr>
      <vt:lpstr>Consolas</vt:lpstr>
      <vt:lpstr>Mukta Light</vt:lpstr>
      <vt:lpstr>Prompt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lastModifiedBy>Akeza Ritha</cp:lastModifiedBy>
  <cp:revision>2</cp:revision>
  <dcterms:created xsi:type="dcterms:W3CDTF">2025-12-20T13:02:25Z</dcterms:created>
  <dcterms:modified xsi:type="dcterms:W3CDTF">2025-12-20T13:09:52Z</dcterms:modified>
</cp:coreProperties>
</file>